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</p:sldIdLst>
  <p:sldSz cx="14630400" cy="8229600"/>
  <p:notesSz cx="8229600" cy="14630400"/>
  <p:embeddedFontLst>
    <p:embeddedFont>
      <p:font typeface="Nunito SemiBold"/>
      <p:regular r:id="rId19"/>
    </p:embeddedFont>
    <p:embeddedFont>
      <p:font typeface="PT Sans" panose="020B0503020203020204"/>
      <p:regular r:id="rId20"/>
    </p:embeddedFont>
    <p:embeddedFont>
      <p:font typeface="Bahnschrift SemiBold" panose="020B0502040204020203" charset="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1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10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5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6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" name="Google Shape;171;p7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8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9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2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" name="Google Shape;13;p12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9" name="Google Shape;49;p21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2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" name="Google Shape;13;p12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" name="Google Shape;17;p13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" name="Google Shape;21;p14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5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" name="Google Shape;25;p15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6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" name="Google Shape;29;p16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7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" name="Google Shape;33;p17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8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7" name="Google Shape;37;p18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" name="Google Shape;41;p19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" name="Google Shape;17;p13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0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5" name="Google Shape;45;p20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9" name="Google Shape;49;p21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" name="Google Shape;21;p14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5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" name="Google Shape;25;p15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6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" name="Google Shape;29;p16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7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" name="Google Shape;33;p17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8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7" name="Google Shape;37;p18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" name="Google Shape;41;p19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0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5" name="Google Shape;45;p20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372875" y="642301"/>
            <a:ext cx="7468500" cy="2387100"/>
          </a:xfrm>
          <a:prstGeom prst="rect">
            <a:avLst/>
          </a:prstGeom>
          <a:noFill/>
          <a:ln w="9525" cap="flat" cmpd="sng">
            <a:solidFill>
              <a:srgbClr val="AB4F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37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LoRaWAN / NB-IoT: Low-Power, Long-Range IoT Communication Technologies</a:t>
            </a:r>
            <a:endParaRPr sz="3700" b="0" i="0" u="none" strike="noStrike" cap="none"/>
          </a:p>
        </p:txBody>
      </p:sp>
      <p:sp>
        <p:nvSpPr>
          <p:cNvPr id="58" name="Google Shape;58;p1"/>
          <p:cNvSpPr txBox="1"/>
          <p:nvPr/>
        </p:nvSpPr>
        <p:spPr>
          <a:xfrm>
            <a:off x="10351575" y="4432400"/>
            <a:ext cx="3765900" cy="2387100"/>
          </a:xfrm>
          <a:prstGeom prst="rect">
            <a:avLst/>
          </a:prstGeom>
          <a:noFill/>
          <a:ln w="9525" cap="flat" cmpd="sng">
            <a:solidFill>
              <a:srgbClr val="AB4F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>
                <a:solidFill>
                  <a:srgbClr val="FFFFFF"/>
                </a:solidFill>
              </a:rPr>
              <a:t>Supervised by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700">
                <a:solidFill>
                  <a:srgbClr val="FFFFFF"/>
                </a:solidFill>
              </a:rPr>
              <a:t>Dr. Nazrul Islam</a:t>
            </a:r>
            <a:endParaRPr sz="27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>
                <a:solidFill>
                  <a:srgbClr val="FFFFFF"/>
                </a:solidFill>
              </a:rPr>
              <a:t>Associate  Professor, Dept. of ICT, MBSTU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6121600" y="4432400"/>
            <a:ext cx="3765900" cy="2387100"/>
          </a:xfrm>
          <a:prstGeom prst="rect">
            <a:avLst/>
          </a:prstGeom>
          <a:noFill/>
          <a:ln w="9525" cap="flat" cmpd="sng">
            <a:solidFill>
              <a:srgbClr val="AB4F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Presented by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>
                <a:solidFill>
                  <a:srgbClr val="FFFFFF"/>
                </a:solidFill>
              </a:rPr>
              <a:t>Abdur Rahman Bijoy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400">
                <a:solidFill>
                  <a:srgbClr val="FFFFFF"/>
                </a:solidFill>
              </a:rPr>
              <a:t>IT-21056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1"/>
          <p:cNvSpPr txBox="1"/>
          <p:nvPr/>
        </p:nvSpPr>
        <p:spPr>
          <a:xfrm>
            <a:off x="6372875" y="3490100"/>
            <a:ext cx="71406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Course Title : Wireless and Mobile Communication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12382800" y="7405950"/>
            <a:ext cx="2157000" cy="7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/>
          <p:nvPr/>
        </p:nvSpPr>
        <p:spPr>
          <a:xfrm>
            <a:off x="837724" y="2066264"/>
            <a:ext cx="95454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emiBold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Conclusion: Strategic Selection for IoT Success</a:t>
            </a:r>
            <a:endParaRPr sz="3500" b="0" i="0" u="none" strike="noStrike" cap="none"/>
          </a:p>
        </p:txBody>
      </p:sp>
      <p:sp>
        <p:nvSpPr>
          <p:cNvPr id="248" name="Google Shape;248;p10"/>
          <p:cNvSpPr/>
          <p:nvPr/>
        </p:nvSpPr>
        <p:spPr>
          <a:xfrm>
            <a:off x="837724" y="3862149"/>
            <a:ext cx="12954952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Both LoRaWAN and NB-IoT are critical enablers for the future of the Internet of Things, each offering unique strengths for different deployment scenarios.</a:t>
            </a:r>
            <a:endParaRPr sz="1850" b="0" i="0" u="none" strike="noStrike" cap="none"/>
          </a:p>
        </p:txBody>
      </p:sp>
      <p:sp>
        <p:nvSpPr>
          <p:cNvPr id="249" name="Google Shape;249;p10"/>
          <p:cNvSpPr/>
          <p:nvPr/>
        </p:nvSpPr>
        <p:spPr>
          <a:xfrm>
            <a:off x="837724" y="4987171"/>
            <a:ext cx="10339030" cy="42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Nunito SemiBold"/>
              <a:buNone/>
            </a:pPr>
            <a:r>
              <a:rPr lang="en-US" sz="265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Together, they make IoT more efficient, connected, and sustainable.</a:t>
            </a:r>
            <a:endParaRPr sz="2650" b="0" i="0" u="none" strike="noStrike" cap="none"/>
          </a:p>
        </p:txBody>
      </p:sp>
      <p:sp>
        <p:nvSpPr>
          <p:cNvPr id="250" name="Google Shape;250;p10"/>
          <p:cNvSpPr txBox="1"/>
          <p:nvPr/>
        </p:nvSpPr>
        <p:spPr>
          <a:xfrm>
            <a:off x="12675950" y="7615350"/>
            <a:ext cx="1954500" cy="56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"/>
          <p:cNvSpPr/>
          <p:nvPr/>
        </p:nvSpPr>
        <p:spPr>
          <a:xfrm>
            <a:off x="5083334" y="3298799"/>
            <a:ext cx="95454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emiBold"/>
              <a:buNone/>
            </a:pPr>
            <a:r>
              <a:rPr lang="en-US" sz="6600" b="0" i="0" u="none" strike="noStrike" cap="none">
                <a:solidFill>
                  <a:schemeClr val="bg1"/>
                </a:solidFill>
                <a:latin typeface="Bahnschrift SemiBold" panose="020B0502040204020203" charset="0"/>
                <a:cs typeface="Bahnschrift SemiBold" panose="020B0502040204020203" charset="0"/>
              </a:rPr>
              <a:t>THANK YOU</a:t>
            </a:r>
            <a:endParaRPr lang="en-US" sz="6600" b="0" i="0" u="none" strike="noStrike" cap="none">
              <a:solidFill>
                <a:schemeClr val="bg1"/>
              </a:solidFill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837724" y="3862149"/>
            <a:ext cx="12954952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endParaRPr sz="1850" b="0" i="0" u="none" strike="noStrike" cap="none"/>
          </a:p>
        </p:txBody>
      </p:sp>
      <p:sp>
        <p:nvSpPr>
          <p:cNvPr id="249" name="Google Shape;249;p10"/>
          <p:cNvSpPr/>
          <p:nvPr/>
        </p:nvSpPr>
        <p:spPr>
          <a:xfrm>
            <a:off x="837724" y="4987171"/>
            <a:ext cx="10339030" cy="42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50"/>
              <a:buFont typeface="Nunito SemiBold"/>
              <a:buNone/>
            </a:pPr>
            <a:endParaRPr sz="2650" b="0" i="0" u="none" strike="noStrike" cap="none"/>
          </a:p>
        </p:txBody>
      </p:sp>
      <p:sp>
        <p:nvSpPr>
          <p:cNvPr id="250" name="Google Shape;250;p10"/>
          <p:cNvSpPr txBox="1"/>
          <p:nvPr/>
        </p:nvSpPr>
        <p:spPr>
          <a:xfrm>
            <a:off x="12675950" y="7615350"/>
            <a:ext cx="1954500" cy="56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/>
          <p:nvPr/>
        </p:nvSpPr>
        <p:spPr>
          <a:xfrm>
            <a:off x="837724" y="968693"/>
            <a:ext cx="10926842" cy="56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emiBold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Foundation: Why LPWAN is Essential for the IoT</a:t>
            </a:r>
            <a:endParaRPr sz="3500" b="0" i="0" u="none" strike="noStrike" cap="none"/>
          </a:p>
        </p:txBody>
      </p:sp>
      <p:sp>
        <p:nvSpPr>
          <p:cNvPr id="68" name="Google Shape;68;p2"/>
          <p:cNvSpPr/>
          <p:nvPr/>
        </p:nvSpPr>
        <p:spPr>
          <a:xfrm>
            <a:off x="837724" y="2106335"/>
            <a:ext cx="7539395" cy="191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The Internet of Things (IoT) connects billions of devices, generating valuable data for automation and efficiency. However, for massive-scale deployment, traditional networks (Wi-Fi, 4G/5G) are often too power-hungry or prohibitively expensive for widespread, battery-operated sensors.</a:t>
            </a:r>
            <a:endParaRPr sz="1850" b="0" i="0" u="none" strike="noStrike" cap="none"/>
          </a:p>
        </p:txBody>
      </p:sp>
      <p:sp>
        <p:nvSpPr>
          <p:cNvPr id="69" name="Google Shape;69;p2"/>
          <p:cNvSpPr/>
          <p:nvPr/>
        </p:nvSpPr>
        <p:spPr>
          <a:xfrm>
            <a:off x="837724" y="4236839"/>
            <a:ext cx="7539395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This drives the need for specialized </a:t>
            </a:r>
            <a:r>
              <a:rPr lang="en-US" sz="185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Low Power Wide Area Networks (LPWANs)</a:t>
            </a: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, such as LoRaWAN and NB-IoT, which are optimized for:</a:t>
            </a:r>
            <a:endParaRPr sz="1850" b="0" i="0" u="none" strike="noStrike" cap="none"/>
          </a:p>
        </p:txBody>
      </p:sp>
      <p:sp>
        <p:nvSpPr>
          <p:cNvPr id="70" name="Google Shape;70;p2"/>
          <p:cNvSpPr/>
          <p:nvPr/>
        </p:nvSpPr>
        <p:spPr>
          <a:xfrm>
            <a:off x="837724" y="5218271"/>
            <a:ext cx="7539395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63E5F"/>
              </a:buClr>
              <a:buSzPts val="1850"/>
              <a:buFont typeface="PT Sans" panose="020B0503020203020204"/>
              <a:buNone/>
            </a:pPr>
            <a:r>
              <a:rPr lang="en-US" sz="1850" b="1" i="0" u="none" strike="noStrike" cap="none">
                <a:solidFill>
                  <a:schemeClr val="accent4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Low Power Consumption</a:t>
            </a: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 (ensuring multi-year battery life)</a:t>
            </a:r>
            <a:endParaRPr sz="1850" b="0" i="0" u="none" strike="noStrike" cap="none"/>
          </a:p>
        </p:txBody>
      </p:sp>
      <p:sp>
        <p:nvSpPr>
          <p:cNvPr id="71" name="Google Shape;71;p2"/>
          <p:cNvSpPr/>
          <p:nvPr/>
        </p:nvSpPr>
        <p:spPr>
          <a:xfrm>
            <a:off x="837724" y="5684996"/>
            <a:ext cx="7539395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063E5F"/>
              </a:buClr>
              <a:buSzPts val="1850"/>
              <a:buFont typeface="PT Sans" panose="020B0503020203020204"/>
              <a:buNone/>
            </a:pPr>
            <a:r>
              <a:rPr lang="en-US" sz="1850" b="1" i="0" u="none" strike="noStrike" cap="none">
                <a:solidFill>
                  <a:schemeClr val="accent4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Wide-Area Connectivity</a:t>
            </a: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 (reaching remote or distant assets)</a:t>
            </a:r>
            <a:endParaRPr sz="1850" b="0" i="0" u="none" strike="noStrike" cap="none"/>
          </a:p>
        </p:txBody>
      </p:sp>
      <p:pic>
        <p:nvPicPr>
          <p:cNvPr id="72" name="Google Shape;72;p2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968621" y="2160151"/>
            <a:ext cx="4831556" cy="483155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 txBox="1"/>
          <p:nvPr/>
        </p:nvSpPr>
        <p:spPr>
          <a:xfrm>
            <a:off x="12592200" y="7657225"/>
            <a:ext cx="2038200" cy="57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807249" y="719121"/>
            <a:ext cx="63300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emiBold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Defining the LPWAN Standard</a:t>
            </a:r>
            <a:endParaRPr sz="3500" b="0" i="0" u="none" strike="noStrike" cap="none"/>
          </a:p>
        </p:txBody>
      </p:sp>
      <p:sp>
        <p:nvSpPr>
          <p:cNvPr id="80" name="Google Shape;80;p3"/>
          <p:cNvSpPr/>
          <p:nvPr/>
        </p:nvSpPr>
        <p:spPr>
          <a:xfrm>
            <a:off x="837724" y="2316956"/>
            <a:ext cx="12954952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Low Power Wide Area Networks (LPWAN) are wireless protocols designed for M2M and IoT applications, prioritizing battery life and range over high data throughput.</a:t>
            </a:r>
            <a:endParaRPr sz="1850" b="0" i="0" u="none" strike="noStrike" cap="none"/>
          </a:p>
        </p:txBody>
      </p:sp>
      <p:sp>
        <p:nvSpPr>
          <p:cNvPr id="81" name="Google Shape;81;p3"/>
          <p:cNvSpPr/>
          <p:nvPr/>
        </p:nvSpPr>
        <p:spPr>
          <a:xfrm>
            <a:off x="837724" y="3352205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4901"/>
            </a:srgbClr>
          </a:solidFill>
          <a:ln w="30475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3"/>
          <p:cNvSpPr/>
          <p:nvPr/>
        </p:nvSpPr>
        <p:spPr>
          <a:xfrm>
            <a:off x="807244" y="3352205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3"/>
          <p:cNvSpPr/>
          <p:nvPr/>
        </p:nvSpPr>
        <p:spPr>
          <a:xfrm>
            <a:off x="1198959" y="3622000"/>
            <a:ext cx="2953226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Long-Range Capability</a:t>
            </a:r>
            <a:endParaRPr sz="2200" b="0" i="0" u="none" strike="noStrike" cap="none"/>
          </a:p>
        </p:txBody>
      </p:sp>
      <p:sp>
        <p:nvSpPr>
          <p:cNvPr id="84" name="Google Shape;84;p3"/>
          <p:cNvSpPr/>
          <p:nvPr/>
        </p:nvSpPr>
        <p:spPr>
          <a:xfrm>
            <a:off x="1198959" y="4117538"/>
            <a:ext cx="3527703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Connectivity extended up to </a:t>
            </a:r>
            <a:r>
              <a:rPr lang="en-US" sz="185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10–15 km</a:t>
            </a: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 in rural areas or 2–5 km in dense urban environments, overcoming distance limitations.</a:t>
            </a:r>
            <a:endParaRPr sz="1850" b="0" i="0" u="none" strike="noStrike" cap="none"/>
          </a:p>
        </p:txBody>
      </p:sp>
      <p:sp>
        <p:nvSpPr>
          <p:cNvPr id="85" name="Google Shape;85;p3"/>
          <p:cNvSpPr/>
          <p:nvPr/>
        </p:nvSpPr>
        <p:spPr>
          <a:xfrm>
            <a:off x="5235773" y="3352205"/>
            <a:ext cx="4158734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4901"/>
            </a:srgbClr>
          </a:solidFill>
          <a:ln w="30475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3"/>
          <p:cNvSpPr/>
          <p:nvPr/>
        </p:nvSpPr>
        <p:spPr>
          <a:xfrm>
            <a:off x="5205293" y="3352205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3"/>
          <p:cNvSpPr/>
          <p:nvPr/>
        </p:nvSpPr>
        <p:spPr>
          <a:xfrm>
            <a:off x="5597009" y="362200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Minimal Power Use</a:t>
            </a:r>
            <a:endParaRPr sz="2200" b="0" i="0" u="none" strike="noStrike" cap="none"/>
          </a:p>
        </p:txBody>
      </p:sp>
      <p:sp>
        <p:nvSpPr>
          <p:cNvPr id="88" name="Google Shape;88;p3"/>
          <p:cNvSpPr/>
          <p:nvPr/>
        </p:nvSpPr>
        <p:spPr>
          <a:xfrm>
            <a:off x="5597009" y="4117538"/>
            <a:ext cx="3527703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Devices are optimized to sleep for extended periods, enabling </a:t>
            </a:r>
            <a:r>
              <a:rPr lang="en-US" sz="185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5 to 10 years</a:t>
            </a: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 of operation on small batteries.</a:t>
            </a:r>
            <a:endParaRPr sz="1850" b="0" i="0" u="none" strike="noStrike" cap="none"/>
          </a:p>
        </p:txBody>
      </p:sp>
      <p:sp>
        <p:nvSpPr>
          <p:cNvPr id="89" name="Google Shape;89;p3"/>
          <p:cNvSpPr/>
          <p:nvPr/>
        </p:nvSpPr>
        <p:spPr>
          <a:xfrm>
            <a:off x="9633823" y="3352205"/>
            <a:ext cx="4158853" cy="2950250"/>
          </a:xfrm>
          <a:prstGeom prst="roundRect">
            <a:avLst>
              <a:gd name="adj" fmla="val 4959"/>
            </a:avLst>
          </a:prstGeom>
          <a:solidFill>
            <a:srgbClr val="00002E">
              <a:alpha val="74901"/>
            </a:srgbClr>
          </a:solidFill>
          <a:ln w="30475" cap="flat" cmpd="sng">
            <a:solidFill>
              <a:srgbClr val="DD78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3"/>
          <p:cNvSpPr/>
          <p:nvPr/>
        </p:nvSpPr>
        <p:spPr>
          <a:xfrm>
            <a:off x="9603343" y="3352205"/>
            <a:ext cx="121920" cy="2950250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p3"/>
          <p:cNvSpPr/>
          <p:nvPr/>
        </p:nvSpPr>
        <p:spPr>
          <a:xfrm>
            <a:off x="9995059" y="362200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Low Data Rate</a:t>
            </a:r>
            <a:endParaRPr sz="2200" b="0" i="0" u="none" strike="noStrike" cap="none"/>
          </a:p>
        </p:txBody>
      </p:sp>
      <p:sp>
        <p:nvSpPr>
          <p:cNvPr id="92" name="Google Shape;92;p3"/>
          <p:cNvSpPr/>
          <p:nvPr/>
        </p:nvSpPr>
        <p:spPr>
          <a:xfrm>
            <a:off x="9995059" y="4117538"/>
            <a:ext cx="3527822" cy="191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Focuses on transmitting small, periodic packets of data rather than continuous streaming, suitable for status updates and sensor readings.</a:t>
            </a:r>
            <a:endParaRPr sz="1850" b="0" i="0" u="none" strike="noStrike" cap="none"/>
          </a:p>
        </p:txBody>
      </p:sp>
      <p:sp>
        <p:nvSpPr>
          <p:cNvPr id="93" name="Google Shape;93;p3"/>
          <p:cNvSpPr/>
          <p:nvPr/>
        </p:nvSpPr>
        <p:spPr>
          <a:xfrm>
            <a:off x="837724" y="6571655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LPWAN technologies are ideal for IoT use cases like smart meters, precision agriculture, and asset tracking.</a:t>
            </a:r>
            <a:endParaRPr sz="1850" b="0" i="0" u="none" strike="noStrike" cap="none"/>
          </a:p>
        </p:txBody>
      </p:sp>
      <p:sp>
        <p:nvSpPr>
          <p:cNvPr id="94" name="Google Shape;94;p3"/>
          <p:cNvSpPr txBox="1"/>
          <p:nvPr/>
        </p:nvSpPr>
        <p:spPr>
          <a:xfrm>
            <a:off x="12550325" y="7741000"/>
            <a:ext cx="2080200" cy="48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6170533" y="718661"/>
            <a:ext cx="6453902" cy="459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Nunito SemiBold"/>
              <a:buNone/>
            </a:pPr>
            <a:r>
              <a:rPr lang="en-US" sz="285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LoRaWAN: The Open Standard for IoT</a:t>
            </a:r>
            <a:endParaRPr sz="2850" b="0" i="0" u="none" strike="noStrike" cap="none"/>
          </a:p>
        </p:txBody>
      </p:sp>
      <p:sp>
        <p:nvSpPr>
          <p:cNvPr id="102" name="Google Shape;102;p4"/>
          <p:cNvSpPr/>
          <p:nvPr/>
        </p:nvSpPr>
        <p:spPr>
          <a:xfrm>
            <a:off x="6170533" y="1764744"/>
            <a:ext cx="3790117" cy="2675334"/>
          </a:xfrm>
          <a:prstGeom prst="roundRect">
            <a:avLst>
              <a:gd name="adj" fmla="val 4101"/>
            </a:avLst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4"/>
          <p:cNvSpPr/>
          <p:nvPr/>
        </p:nvSpPr>
        <p:spPr>
          <a:xfrm>
            <a:off x="6170533" y="1741884"/>
            <a:ext cx="3790117" cy="91440"/>
          </a:xfrm>
          <a:prstGeom prst="roundRect">
            <a:avLst>
              <a:gd name="adj" fmla="val 320649"/>
            </a:avLst>
          </a:prstGeom>
          <a:solidFill>
            <a:srgbClr val="F2B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4"/>
          <p:cNvSpPr/>
          <p:nvPr/>
        </p:nvSpPr>
        <p:spPr>
          <a:xfrm>
            <a:off x="7772340" y="1471612"/>
            <a:ext cx="586383" cy="586383"/>
          </a:xfrm>
          <a:prstGeom prst="roundRect">
            <a:avLst>
              <a:gd name="adj" fmla="val 155939"/>
            </a:avLst>
          </a:prstGeom>
          <a:solidFill>
            <a:srgbClr val="F2B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4"/>
          <p:cNvSpPr/>
          <p:nvPr/>
        </p:nvSpPr>
        <p:spPr>
          <a:xfrm>
            <a:off x="7948196" y="1618178"/>
            <a:ext cx="234553" cy="29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emiBold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sz="1800" b="0" i="0" u="none" strike="noStrike" cap="none"/>
          </a:p>
        </p:txBody>
      </p:sp>
      <p:sp>
        <p:nvSpPr>
          <p:cNvPr id="106" name="Google Shape;106;p4"/>
          <p:cNvSpPr/>
          <p:nvPr/>
        </p:nvSpPr>
        <p:spPr>
          <a:xfrm>
            <a:off x="6388775" y="2253377"/>
            <a:ext cx="2299573" cy="2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LoRa Modulation</a:t>
            </a:r>
            <a:endParaRPr sz="1800" b="0" i="0" u="none" strike="noStrike" cap="none"/>
          </a:p>
        </p:txBody>
      </p:sp>
      <p:sp>
        <p:nvSpPr>
          <p:cNvPr id="107" name="Google Shape;107;p4"/>
          <p:cNvSpPr/>
          <p:nvPr/>
        </p:nvSpPr>
        <p:spPr>
          <a:xfrm>
            <a:off x="6388775" y="2657951"/>
            <a:ext cx="3353633" cy="156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 panose="020B0503020203020204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LoRaWAN utilizes the proprietary </a:t>
            </a:r>
            <a:r>
              <a:rPr lang="en-US" sz="150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LoRa (Long Range)</a:t>
            </a:r>
            <a:r>
              <a:rPr lang="en-US" sz="15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 radio frequency technology, based on Chirp Spread Spectrum (CSS) to achieve high sensitivity and range.</a:t>
            </a:r>
            <a:endParaRPr sz="1500" b="0" i="0" u="none" strike="noStrike" cap="none"/>
          </a:p>
        </p:txBody>
      </p:sp>
      <p:sp>
        <p:nvSpPr>
          <p:cNvPr id="108" name="Google Shape;108;p4"/>
          <p:cNvSpPr/>
          <p:nvPr/>
        </p:nvSpPr>
        <p:spPr>
          <a:xfrm>
            <a:off x="10156031" y="1764744"/>
            <a:ext cx="3790236" cy="2675334"/>
          </a:xfrm>
          <a:prstGeom prst="roundRect">
            <a:avLst>
              <a:gd name="adj" fmla="val 4101"/>
            </a:avLst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4"/>
          <p:cNvSpPr/>
          <p:nvPr/>
        </p:nvSpPr>
        <p:spPr>
          <a:xfrm>
            <a:off x="10156031" y="1741884"/>
            <a:ext cx="3790236" cy="91440"/>
          </a:xfrm>
          <a:prstGeom prst="roundRect">
            <a:avLst>
              <a:gd name="adj" fmla="val 320649"/>
            </a:avLst>
          </a:prstGeom>
          <a:solidFill>
            <a:srgbClr val="D74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4"/>
          <p:cNvSpPr/>
          <p:nvPr/>
        </p:nvSpPr>
        <p:spPr>
          <a:xfrm>
            <a:off x="11757958" y="1471612"/>
            <a:ext cx="586383" cy="586383"/>
          </a:xfrm>
          <a:prstGeom prst="roundRect">
            <a:avLst>
              <a:gd name="adj" fmla="val 155939"/>
            </a:avLst>
          </a:prstGeom>
          <a:solidFill>
            <a:srgbClr val="F2B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4"/>
          <p:cNvSpPr/>
          <p:nvPr/>
        </p:nvSpPr>
        <p:spPr>
          <a:xfrm>
            <a:off x="11933813" y="1618178"/>
            <a:ext cx="234553" cy="29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emiBold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sz="1800" b="0" i="0" u="none" strike="noStrike" cap="none"/>
          </a:p>
        </p:txBody>
      </p:sp>
      <p:sp>
        <p:nvSpPr>
          <p:cNvPr id="112" name="Google Shape;112;p4"/>
          <p:cNvSpPr/>
          <p:nvPr/>
        </p:nvSpPr>
        <p:spPr>
          <a:xfrm>
            <a:off x="10374273" y="2253377"/>
            <a:ext cx="2299573" cy="2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Unlicensed Spectrum</a:t>
            </a:r>
            <a:endParaRPr sz="1800" b="0" i="0" u="none" strike="noStrike" cap="none"/>
          </a:p>
        </p:txBody>
      </p:sp>
      <p:sp>
        <p:nvSpPr>
          <p:cNvPr id="113" name="Google Shape;113;p4"/>
          <p:cNvSpPr/>
          <p:nvPr/>
        </p:nvSpPr>
        <p:spPr>
          <a:xfrm>
            <a:off x="10374273" y="2657951"/>
            <a:ext cx="3353753" cy="156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 panose="020B0503020203020204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Operates in the </a:t>
            </a:r>
            <a:r>
              <a:rPr lang="en-US" sz="150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unlicensed ISM bands</a:t>
            </a:r>
            <a:r>
              <a:rPr lang="en-US" sz="15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 (Industrial, Scientific, and Medical), allowing anyone to set up a network without regulatory fees (e.g., 868 MHz in Europe, 915 MHz in North America).</a:t>
            </a:r>
            <a:endParaRPr sz="1500" b="0" i="0" u="none" strike="noStrike" cap="none"/>
          </a:p>
        </p:txBody>
      </p:sp>
      <p:sp>
        <p:nvSpPr>
          <p:cNvPr id="114" name="Google Shape;114;p4"/>
          <p:cNvSpPr/>
          <p:nvPr/>
        </p:nvSpPr>
        <p:spPr>
          <a:xfrm>
            <a:off x="6170533" y="4928592"/>
            <a:ext cx="7775734" cy="1737003"/>
          </a:xfrm>
          <a:prstGeom prst="roundRect">
            <a:avLst>
              <a:gd name="adj" fmla="val 6317"/>
            </a:avLst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4"/>
          <p:cNvSpPr/>
          <p:nvPr/>
        </p:nvSpPr>
        <p:spPr>
          <a:xfrm>
            <a:off x="6170533" y="4905732"/>
            <a:ext cx="7775734" cy="91440"/>
          </a:xfrm>
          <a:prstGeom prst="roundRect">
            <a:avLst>
              <a:gd name="adj" fmla="val 320649"/>
            </a:avLst>
          </a:prstGeom>
          <a:solidFill>
            <a:srgbClr val="DD78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4"/>
          <p:cNvSpPr/>
          <p:nvPr/>
        </p:nvSpPr>
        <p:spPr>
          <a:xfrm>
            <a:off x="9765209" y="4635460"/>
            <a:ext cx="586383" cy="586383"/>
          </a:xfrm>
          <a:prstGeom prst="roundRect">
            <a:avLst>
              <a:gd name="adj" fmla="val 155939"/>
            </a:avLst>
          </a:prstGeom>
          <a:solidFill>
            <a:srgbClr val="F2B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4"/>
          <p:cNvSpPr/>
          <p:nvPr/>
        </p:nvSpPr>
        <p:spPr>
          <a:xfrm>
            <a:off x="9941064" y="4782026"/>
            <a:ext cx="234553" cy="29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emiBold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sz="1800" b="0" i="0" u="none" strike="noStrike" cap="none"/>
          </a:p>
        </p:txBody>
      </p:sp>
      <p:sp>
        <p:nvSpPr>
          <p:cNvPr id="118" name="Google Shape;118;p4"/>
          <p:cNvSpPr/>
          <p:nvPr/>
        </p:nvSpPr>
        <p:spPr>
          <a:xfrm>
            <a:off x="6388775" y="5417225"/>
            <a:ext cx="2411968" cy="287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emiBold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Star-of-Stars Topology</a:t>
            </a:r>
            <a:endParaRPr sz="1800" b="0" i="0" u="none" strike="noStrike" cap="none"/>
          </a:p>
        </p:txBody>
      </p:sp>
      <p:sp>
        <p:nvSpPr>
          <p:cNvPr id="119" name="Google Shape;119;p4"/>
          <p:cNvSpPr/>
          <p:nvPr/>
        </p:nvSpPr>
        <p:spPr>
          <a:xfrm>
            <a:off x="6388775" y="5821799"/>
            <a:ext cx="7339251" cy="6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 panose="020B0503020203020204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Devices communicate wirelessly with gateways, which then use standard IP networks to forward data to a central </a:t>
            </a:r>
            <a:r>
              <a:rPr lang="en-US" sz="150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Network Server</a:t>
            </a:r>
            <a:r>
              <a:rPr lang="en-US" sz="15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.</a:t>
            </a:r>
            <a:endParaRPr sz="1500" b="0" i="0" u="none" strike="noStrike" cap="none"/>
          </a:p>
        </p:txBody>
      </p:sp>
      <p:sp>
        <p:nvSpPr>
          <p:cNvPr id="120" name="Google Shape;120;p4"/>
          <p:cNvSpPr/>
          <p:nvPr/>
        </p:nvSpPr>
        <p:spPr>
          <a:xfrm>
            <a:off x="6170533" y="6885384"/>
            <a:ext cx="7775734" cy="62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T Sans" panose="020B0503020203020204"/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LoRaWAN is characterized by a </a:t>
            </a:r>
            <a:r>
              <a:rPr lang="en-US" sz="150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star-of-stars topology</a:t>
            </a:r>
            <a:r>
              <a:rPr lang="en-US" sz="15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, designed primarily for </a:t>
            </a:r>
            <a:r>
              <a:rPr lang="en-US" sz="150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asynchronous, uplink-focused</a:t>
            </a:r>
            <a:r>
              <a:rPr lang="en-US" sz="15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 communication where end-devices sporadically send data to the cloud.</a:t>
            </a:r>
            <a:endParaRPr sz="1500" b="0" i="0" u="none" strike="noStrike" cap="none"/>
          </a:p>
        </p:txBody>
      </p:sp>
      <p:sp>
        <p:nvSpPr>
          <p:cNvPr id="121" name="Google Shape;121;p4"/>
          <p:cNvSpPr txBox="1"/>
          <p:nvPr/>
        </p:nvSpPr>
        <p:spPr>
          <a:xfrm>
            <a:off x="12864425" y="7699100"/>
            <a:ext cx="16335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1012949" y="1766293"/>
            <a:ext cx="6336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emiBold"/>
              <a:buNone/>
            </a:pPr>
            <a:r>
              <a:rPr lang="en-US" sz="37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NB-IoT: The Cellular Approach</a:t>
            </a:r>
            <a:endParaRPr sz="3700" b="0" i="0" u="none" strike="noStrike" cap="none"/>
          </a:p>
        </p:txBody>
      </p:sp>
      <p:sp>
        <p:nvSpPr>
          <p:cNvPr id="128" name="Google Shape;128;p5"/>
          <p:cNvSpPr/>
          <p:nvPr/>
        </p:nvSpPr>
        <p:spPr>
          <a:xfrm>
            <a:off x="837724" y="3940552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F2B4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5"/>
          <p:cNvSpPr/>
          <p:nvPr/>
        </p:nvSpPr>
        <p:spPr>
          <a:xfrm>
            <a:off x="1196697" y="3588603"/>
            <a:ext cx="37839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Cellular &amp; Licensed Spectrum</a:t>
            </a:r>
            <a:endParaRPr sz="2200" b="0" i="0" u="none" strike="noStrike" cap="none"/>
          </a:p>
        </p:txBody>
      </p:sp>
      <p:sp>
        <p:nvSpPr>
          <p:cNvPr id="130" name="Google Shape;130;p5"/>
          <p:cNvSpPr/>
          <p:nvPr/>
        </p:nvSpPr>
        <p:spPr>
          <a:xfrm>
            <a:off x="1196697" y="4560266"/>
            <a:ext cx="59688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NB-IoT is a standardized cellular LPWAN technology that operates in </a:t>
            </a:r>
            <a:r>
              <a:rPr lang="en-US" sz="185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licensed spectrum</a:t>
            </a: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, leveraging existing 4G/LTE infrastructure.</a:t>
            </a:r>
            <a:endParaRPr sz="1850" b="0" i="0" u="none" strike="noStrike" cap="none"/>
          </a:p>
        </p:txBody>
      </p:sp>
      <p:sp>
        <p:nvSpPr>
          <p:cNvPr id="131" name="Google Shape;131;p5"/>
          <p:cNvSpPr/>
          <p:nvPr/>
        </p:nvSpPr>
        <p:spPr>
          <a:xfrm>
            <a:off x="7464743" y="3940552"/>
            <a:ext cx="119658" cy="119658"/>
          </a:xfrm>
          <a:prstGeom prst="roundRect">
            <a:avLst>
              <a:gd name="adj" fmla="val 382089"/>
            </a:avLst>
          </a:prstGeom>
          <a:solidFill>
            <a:srgbClr val="D74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5"/>
          <p:cNvSpPr/>
          <p:nvPr/>
        </p:nvSpPr>
        <p:spPr>
          <a:xfrm>
            <a:off x="7823716" y="3588578"/>
            <a:ext cx="33534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Deep &amp; Reliable Coverage</a:t>
            </a:r>
            <a:endParaRPr sz="2200" b="0" i="0" u="none" strike="noStrike" cap="none"/>
          </a:p>
        </p:txBody>
      </p:sp>
      <p:sp>
        <p:nvSpPr>
          <p:cNvPr id="133" name="Google Shape;133;p5"/>
          <p:cNvSpPr/>
          <p:nvPr/>
        </p:nvSpPr>
        <p:spPr>
          <a:xfrm>
            <a:off x="7823716" y="4560266"/>
            <a:ext cx="59691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It provides exceptional </a:t>
            </a:r>
            <a:r>
              <a:rPr lang="en-US" sz="185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deep indoor and underground coverage</a:t>
            </a: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, ensuring reliable service for critical IoT applications.</a:t>
            </a:r>
            <a:endParaRPr sz="1850" b="0" i="0" u="none" strike="noStrike" cap="none"/>
          </a:p>
        </p:txBody>
      </p:sp>
      <p:sp>
        <p:nvSpPr>
          <p:cNvPr id="134" name="Google Shape;134;p5"/>
          <p:cNvSpPr txBox="1"/>
          <p:nvPr/>
        </p:nvSpPr>
        <p:spPr>
          <a:xfrm>
            <a:off x="12822550" y="7322175"/>
            <a:ext cx="1675200" cy="90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>
            <a:off x="837074" y="779725"/>
            <a:ext cx="72459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emiBold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Key Technical Features Comparison</a:t>
            </a:r>
            <a:endParaRPr sz="3500" b="0" i="0" u="none" strike="noStrike" cap="none"/>
          </a:p>
        </p:txBody>
      </p:sp>
      <p:sp>
        <p:nvSpPr>
          <p:cNvPr id="141" name="Google Shape;141;p6"/>
          <p:cNvSpPr/>
          <p:nvPr/>
        </p:nvSpPr>
        <p:spPr>
          <a:xfrm>
            <a:off x="837074" y="2179810"/>
            <a:ext cx="129549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Selecting the right technology requires a detailed look at the core specifications, particularly around spectrum, range, data throughput, and latency.</a:t>
            </a:r>
            <a:endParaRPr sz="1850" b="0" i="0" u="none" strike="noStrike" cap="none"/>
          </a:p>
        </p:txBody>
      </p:sp>
      <p:sp>
        <p:nvSpPr>
          <p:cNvPr id="142" name="Google Shape;142;p6"/>
          <p:cNvSpPr/>
          <p:nvPr/>
        </p:nvSpPr>
        <p:spPr>
          <a:xfrm>
            <a:off x="837724" y="3089434"/>
            <a:ext cx="12954952" cy="4127897"/>
          </a:xfrm>
          <a:prstGeom prst="roundRect">
            <a:avLst>
              <a:gd name="adj" fmla="val 8699"/>
            </a:avLst>
          </a:prstGeom>
          <a:noFill/>
          <a:ln w="9525" cap="flat" cmpd="sng">
            <a:solidFill>
              <a:srgbClr val="FFFFFF">
                <a:alpha val="2392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6"/>
          <p:cNvSpPr/>
          <p:nvPr/>
        </p:nvSpPr>
        <p:spPr>
          <a:xfrm>
            <a:off x="845344" y="3097054"/>
            <a:ext cx="12938403" cy="68544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6"/>
          <p:cNvSpPr/>
          <p:nvPr/>
        </p:nvSpPr>
        <p:spPr>
          <a:xfrm>
            <a:off x="1086088" y="3248263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Spectrum</a:t>
            </a:r>
            <a:endParaRPr sz="1850" b="0" i="0" u="none" strike="noStrike" cap="none"/>
          </a:p>
        </p:txBody>
      </p:sp>
      <p:sp>
        <p:nvSpPr>
          <p:cNvPr id="145" name="Google Shape;145;p6"/>
          <p:cNvSpPr/>
          <p:nvPr/>
        </p:nvSpPr>
        <p:spPr>
          <a:xfrm>
            <a:off x="5402223" y="3248263"/>
            <a:ext cx="382607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Unlicensed (ISM)</a:t>
            </a:r>
            <a:endParaRPr sz="1850" b="0" i="0" u="none" strike="noStrike" cap="none"/>
          </a:p>
        </p:txBody>
      </p:sp>
      <p:sp>
        <p:nvSpPr>
          <p:cNvPr id="146" name="Google Shape;146;p6"/>
          <p:cNvSpPr/>
          <p:nvPr/>
        </p:nvSpPr>
        <p:spPr>
          <a:xfrm>
            <a:off x="9714548" y="3248263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Licensed (Cellular)</a:t>
            </a:r>
            <a:endParaRPr sz="1850" b="0" i="0" u="none" strike="noStrike" cap="none"/>
          </a:p>
        </p:txBody>
      </p:sp>
      <p:sp>
        <p:nvSpPr>
          <p:cNvPr id="147" name="Google Shape;147;p6"/>
          <p:cNvSpPr/>
          <p:nvPr/>
        </p:nvSpPr>
        <p:spPr>
          <a:xfrm>
            <a:off x="845344" y="3782497"/>
            <a:ext cx="12938403" cy="68544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6"/>
          <p:cNvSpPr/>
          <p:nvPr/>
        </p:nvSpPr>
        <p:spPr>
          <a:xfrm>
            <a:off x="1086088" y="3933706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Typical Range</a:t>
            </a:r>
            <a:endParaRPr sz="1850" b="0" i="0" u="none" strike="noStrike" cap="none"/>
          </a:p>
        </p:txBody>
      </p:sp>
      <p:sp>
        <p:nvSpPr>
          <p:cNvPr id="149" name="Google Shape;149;p6"/>
          <p:cNvSpPr/>
          <p:nvPr/>
        </p:nvSpPr>
        <p:spPr>
          <a:xfrm>
            <a:off x="5402223" y="3933706"/>
            <a:ext cx="382607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5–15 km (Rural)</a:t>
            </a:r>
            <a:endParaRPr sz="1850" b="0" i="0" u="none" strike="noStrike" cap="none"/>
          </a:p>
        </p:txBody>
      </p:sp>
      <p:sp>
        <p:nvSpPr>
          <p:cNvPr id="150" name="Google Shape;150;p6"/>
          <p:cNvSpPr/>
          <p:nvPr/>
        </p:nvSpPr>
        <p:spPr>
          <a:xfrm>
            <a:off x="9714548" y="3933706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1–10 km (Urban/Rural)</a:t>
            </a:r>
            <a:endParaRPr sz="1850" b="0" i="0" u="none" strike="noStrike" cap="none"/>
          </a:p>
        </p:txBody>
      </p:sp>
      <p:sp>
        <p:nvSpPr>
          <p:cNvPr id="151" name="Google Shape;151;p6"/>
          <p:cNvSpPr/>
          <p:nvPr/>
        </p:nvSpPr>
        <p:spPr>
          <a:xfrm>
            <a:off x="845344" y="4467939"/>
            <a:ext cx="12938403" cy="68544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6"/>
          <p:cNvSpPr/>
          <p:nvPr/>
        </p:nvSpPr>
        <p:spPr>
          <a:xfrm>
            <a:off x="1086088" y="4619149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Data Rate</a:t>
            </a:r>
            <a:endParaRPr sz="1850" b="0" i="0" u="none" strike="noStrike" cap="none"/>
          </a:p>
        </p:txBody>
      </p:sp>
      <p:sp>
        <p:nvSpPr>
          <p:cNvPr id="153" name="Google Shape;153;p6"/>
          <p:cNvSpPr/>
          <p:nvPr/>
        </p:nvSpPr>
        <p:spPr>
          <a:xfrm>
            <a:off x="5402223" y="4619149"/>
            <a:ext cx="382607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0.3–50 kbps (Variable)</a:t>
            </a:r>
            <a:endParaRPr sz="1850" b="0" i="0" u="none" strike="noStrike" cap="none"/>
          </a:p>
        </p:txBody>
      </p:sp>
      <p:sp>
        <p:nvSpPr>
          <p:cNvPr id="154" name="Google Shape;154;p6"/>
          <p:cNvSpPr/>
          <p:nvPr/>
        </p:nvSpPr>
        <p:spPr>
          <a:xfrm>
            <a:off x="9714548" y="4619149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20–250 kbps (Higher Peak)</a:t>
            </a:r>
            <a:endParaRPr sz="1850" b="0" i="0" u="none" strike="noStrike" cap="none"/>
          </a:p>
        </p:txBody>
      </p:sp>
      <p:sp>
        <p:nvSpPr>
          <p:cNvPr id="155" name="Google Shape;155;p6"/>
          <p:cNvSpPr/>
          <p:nvPr/>
        </p:nvSpPr>
        <p:spPr>
          <a:xfrm>
            <a:off x="845344" y="5153382"/>
            <a:ext cx="12938403" cy="68544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6"/>
          <p:cNvSpPr/>
          <p:nvPr/>
        </p:nvSpPr>
        <p:spPr>
          <a:xfrm>
            <a:off x="1086088" y="5304592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Device Cost</a:t>
            </a:r>
            <a:endParaRPr sz="1850" b="0" i="0" u="none" strike="noStrike" cap="none"/>
          </a:p>
        </p:txBody>
      </p:sp>
      <p:sp>
        <p:nvSpPr>
          <p:cNvPr id="157" name="Google Shape;157;p6"/>
          <p:cNvSpPr/>
          <p:nvPr/>
        </p:nvSpPr>
        <p:spPr>
          <a:xfrm>
            <a:off x="5402223" y="5304592"/>
            <a:ext cx="382607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Low (Simple chip design)</a:t>
            </a:r>
            <a:endParaRPr sz="1850" b="0" i="0" u="none" strike="noStrike" cap="none"/>
          </a:p>
        </p:txBody>
      </p:sp>
      <p:sp>
        <p:nvSpPr>
          <p:cNvPr id="158" name="Google Shape;158;p6"/>
          <p:cNvSpPr/>
          <p:nvPr/>
        </p:nvSpPr>
        <p:spPr>
          <a:xfrm>
            <a:off x="9714548" y="5304592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Medium (Requires SIM/eSIM)</a:t>
            </a:r>
            <a:endParaRPr sz="1850" b="0" i="0" u="none" strike="noStrike" cap="none"/>
          </a:p>
        </p:txBody>
      </p:sp>
      <p:sp>
        <p:nvSpPr>
          <p:cNvPr id="159" name="Google Shape;159;p6"/>
          <p:cNvSpPr/>
          <p:nvPr/>
        </p:nvSpPr>
        <p:spPr>
          <a:xfrm>
            <a:off x="845344" y="5838825"/>
            <a:ext cx="12938403" cy="68544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6"/>
          <p:cNvSpPr/>
          <p:nvPr/>
        </p:nvSpPr>
        <p:spPr>
          <a:xfrm>
            <a:off x="1086088" y="5990034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Network Operation</a:t>
            </a:r>
            <a:endParaRPr sz="1850" b="0" i="0" u="none" strike="noStrike" cap="none"/>
          </a:p>
        </p:txBody>
      </p:sp>
      <p:sp>
        <p:nvSpPr>
          <p:cNvPr id="161" name="Google Shape;161;p6"/>
          <p:cNvSpPr/>
          <p:nvPr/>
        </p:nvSpPr>
        <p:spPr>
          <a:xfrm>
            <a:off x="5402223" y="5990034"/>
            <a:ext cx="382607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Private or Public (User setup)</a:t>
            </a:r>
            <a:endParaRPr sz="1850" b="0" i="0" u="none" strike="noStrike" cap="none"/>
          </a:p>
        </p:txBody>
      </p:sp>
      <p:sp>
        <p:nvSpPr>
          <p:cNvPr id="162" name="Google Shape;162;p6"/>
          <p:cNvSpPr/>
          <p:nvPr/>
        </p:nvSpPr>
        <p:spPr>
          <a:xfrm>
            <a:off x="9714548" y="5990034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Operator-managed (MNOs)</a:t>
            </a:r>
            <a:endParaRPr sz="1850" b="0" i="0" u="none" strike="noStrike" cap="none"/>
          </a:p>
        </p:txBody>
      </p:sp>
      <p:sp>
        <p:nvSpPr>
          <p:cNvPr id="163" name="Google Shape;163;p6"/>
          <p:cNvSpPr/>
          <p:nvPr/>
        </p:nvSpPr>
        <p:spPr>
          <a:xfrm>
            <a:off x="845344" y="6524268"/>
            <a:ext cx="12938403" cy="68544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6"/>
          <p:cNvSpPr/>
          <p:nvPr/>
        </p:nvSpPr>
        <p:spPr>
          <a:xfrm>
            <a:off x="1086088" y="6675477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1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Latency</a:t>
            </a:r>
            <a:endParaRPr sz="1850" b="0" i="0" u="none" strike="noStrike" cap="none"/>
          </a:p>
        </p:txBody>
      </p:sp>
      <p:sp>
        <p:nvSpPr>
          <p:cNvPr id="165" name="Google Shape;165;p6"/>
          <p:cNvSpPr/>
          <p:nvPr/>
        </p:nvSpPr>
        <p:spPr>
          <a:xfrm>
            <a:off x="5402223" y="6675477"/>
            <a:ext cx="382607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Higher (Asynchronous)</a:t>
            </a:r>
            <a:endParaRPr sz="1850" b="0" i="0" u="none" strike="noStrike" cap="none"/>
          </a:p>
        </p:txBody>
      </p:sp>
      <p:sp>
        <p:nvSpPr>
          <p:cNvPr id="166" name="Google Shape;166;p6"/>
          <p:cNvSpPr/>
          <p:nvPr/>
        </p:nvSpPr>
        <p:spPr>
          <a:xfrm>
            <a:off x="9714548" y="6675477"/>
            <a:ext cx="38298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Lower (Synchronized)</a:t>
            </a:r>
            <a:endParaRPr sz="1850" b="0" i="0" u="none" strike="noStrike" cap="none"/>
          </a:p>
        </p:txBody>
      </p:sp>
      <p:sp>
        <p:nvSpPr>
          <p:cNvPr id="167" name="Google Shape;167;p6"/>
          <p:cNvSpPr txBox="1"/>
          <p:nvPr/>
        </p:nvSpPr>
        <p:spPr>
          <a:xfrm>
            <a:off x="12264000" y="7468750"/>
            <a:ext cx="2366400" cy="61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/>
          <p:nvPr/>
        </p:nvSpPr>
        <p:spPr>
          <a:xfrm>
            <a:off x="535080" y="1396375"/>
            <a:ext cx="56076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Nunito SemiBold"/>
              <a:buNone/>
            </a:pPr>
            <a:r>
              <a:rPr lang="en-US" sz="205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LoRaWAN Strengths &amp; Weakness</a:t>
            </a:r>
            <a:r>
              <a:rPr lang="en-US" sz="205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es</a:t>
            </a:r>
            <a:endParaRPr sz="2050" b="0" i="0" u="none" strike="noStrike" cap="none"/>
          </a:p>
        </p:txBody>
      </p:sp>
      <p:sp>
        <p:nvSpPr>
          <p:cNvPr id="174" name="Google Shape;174;p7"/>
          <p:cNvSpPr/>
          <p:nvPr/>
        </p:nvSpPr>
        <p:spPr>
          <a:xfrm>
            <a:off x="535067" y="1838087"/>
            <a:ext cx="6593681" cy="1569958"/>
          </a:xfrm>
          <a:prstGeom prst="roundRect">
            <a:avLst>
              <a:gd name="adj" fmla="val 14608"/>
            </a:avLst>
          </a:prstGeom>
          <a:solidFill>
            <a:srgbClr val="00002E"/>
          </a:solidFill>
          <a:ln w="15225" cap="flat" cmpd="sng">
            <a:solidFill>
              <a:srgbClr val="75BA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7"/>
          <p:cNvSpPr/>
          <p:nvPr/>
        </p:nvSpPr>
        <p:spPr>
          <a:xfrm>
            <a:off x="703183" y="2006203"/>
            <a:ext cx="458629" cy="458629"/>
          </a:xfrm>
          <a:prstGeom prst="roundRect">
            <a:avLst>
              <a:gd name="adj" fmla="val 19935690"/>
            </a:avLst>
          </a:prstGeom>
          <a:solidFill>
            <a:srgbClr val="75B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6" name="Google Shape;176;p7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270" y="2132290"/>
            <a:ext cx="206335" cy="20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/>
          <p:nvPr/>
        </p:nvSpPr>
        <p:spPr>
          <a:xfrm>
            <a:off x="703183" y="2617708"/>
            <a:ext cx="1798677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Open Ecosystem</a:t>
            </a:r>
            <a:endParaRPr sz="1400" b="0" i="0" u="none" strike="noStrike" cap="none"/>
          </a:p>
        </p:txBody>
      </p:sp>
      <p:sp>
        <p:nvSpPr>
          <p:cNvPr id="178" name="Google Shape;178;p7"/>
          <p:cNvSpPr/>
          <p:nvPr/>
        </p:nvSpPr>
        <p:spPr>
          <a:xfrm>
            <a:off x="703183" y="2995374"/>
            <a:ext cx="6257449" cy="24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T Sans" panose="020B0503020203020204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No dependency on a single mobile operator; easy setup of private networks.</a:t>
            </a:r>
            <a:endParaRPr sz="1200" b="0" i="0" u="none" strike="noStrike" cap="none"/>
          </a:p>
        </p:txBody>
      </p:sp>
      <p:sp>
        <p:nvSpPr>
          <p:cNvPr id="179" name="Google Shape;179;p7"/>
          <p:cNvSpPr/>
          <p:nvPr/>
        </p:nvSpPr>
        <p:spPr>
          <a:xfrm>
            <a:off x="535079" y="3574296"/>
            <a:ext cx="6593700" cy="1569900"/>
          </a:xfrm>
          <a:prstGeom prst="roundRect">
            <a:avLst>
              <a:gd name="adj" fmla="val 14608"/>
            </a:avLst>
          </a:prstGeom>
          <a:solidFill>
            <a:srgbClr val="00002E"/>
          </a:solidFill>
          <a:ln w="15225" cap="flat" cmpd="sng">
            <a:solidFill>
              <a:srgbClr val="75BA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7"/>
          <p:cNvSpPr/>
          <p:nvPr/>
        </p:nvSpPr>
        <p:spPr>
          <a:xfrm>
            <a:off x="703183" y="3729038"/>
            <a:ext cx="458629" cy="458629"/>
          </a:xfrm>
          <a:prstGeom prst="roundRect">
            <a:avLst>
              <a:gd name="adj" fmla="val 19935690"/>
            </a:avLst>
          </a:prstGeom>
          <a:solidFill>
            <a:srgbClr val="75B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1" name="Google Shape;181;p7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29270" y="3855125"/>
            <a:ext cx="206335" cy="20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/>
          <p:nvPr/>
        </p:nvSpPr>
        <p:spPr>
          <a:xfrm>
            <a:off x="703183" y="4340543"/>
            <a:ext cx="1857613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Deployment Flexibility</a:t>
            </a:r>
            <a:endParaRPr sz="1400" b="0" i="0" u="none" strike="noStrike" cap="none"/>
          </a:p>
        </p:txBody>
      </p:sp>
      <p:sp>
        <p:nvSpPr>
          <p:cNvPr id="183" name="Google Shape;183;p7"/>
          <p:cNvSpPr/>
          <p:nvPr/>
        </p:nvSpPr>
        <p:spPr>
          <a:xfrm>
            <a:off x="535042" y="5387756"/>
            <a:ext cx="6593700" cy="973800"/>
          </a:xfrm>
          <a:prstGeom prst="roundRect">
            <a:avLst>
              <a:gd name="adj" fmla="val 23554"/>
            </a:avLst>
          </a:prstGeom>
          <a:solidFill>
            <a:srgbClr val="00002E">
              <a:alpha val="74901"/>
            </a:srgbClr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7"/>
          <p:cNvSpPr/>
          <p:nvPr/>
        </p:nvSpPr>
        <p:spPr>
          <a:xfrm>
            <a:off x="710803" y="5478542"/>
            <a:ext cx="1798677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Interference Risk</a:t>
            </a:r>
            <a:endParaRPr sz="1400" b="0" i="0" u="none" strike="noStrike" cap="none"/>
          </a:p>
        </p:txBody>
      </p:sp>
      <p:sp>
        <p:nvSpPr>
          <p:cNvPr id="185" name="Google Shape;185;p7"/>
          <p:cNvSpPr/>
          <p:nvPr/>
        </p:nvSpPr>
        <p:spPr>
          <a:xfrm>
            <a:off x="710803" y="5856208"/>
            <a:ext cx="6242209" cy="24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T Sans" panose="020B0503020203020204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Unlicensed bands are susceptible to noise and regulatory duty-cycle limits.</a:t>
            </a:r>
            <a:endParaRPr sz="1200" b="0" i="0" u="none" strike="noStrike" cap="none"/>
          </a:p>
        </p:txBody>
      </p:sp>
      <p:sp>
        <p:nvSpPr>
          <p:cNvPr id="186" name="Google Shape;186;p7"/>
          <p:cNvSpPr/>
          <p:nvPr/>
        </p:nvSpPr>
        <p:spPr>
          <a:xfrm>
            <a:off x="535067" y="6826075"/>
            <a:ext cx="6593700" cy="973800"/>
          </a:xfrm>
          <a:prstGeom prst="roundRect">
            <a:avLst>
              <a:gd name="adj" fmla="val 23554"/>
            </a:avLst>
          </a:prstGeom>
          <a:solidFill>
            <a:srgbClr val="00002E">
              <a:alpha val="74901"/>
            </a:srgbClr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7"/>
          <p:cNvSpPr/>
          <p:nvPr/>
        </p:nvSpPr>
        <p:spPr>
          <a:xfrm>
            <a:off x="710803" y="6605111"/>
            <a:ext cx="1798677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Limited Downlink</a:t>
            </a:r>
            <a:endParaRPr sz="1400" b="0" i="0" u="none" strike="noStrike" cap="none"/>
          </a:p>
        </p:txBody>
      </p:sp>
      <p:sp>
        <p:nvSpPr>
          <p:cNvPr id="188" name="Google Shape;188;p7"/>
          <p:cNvSpPr/>
          <p:nvPr/>
        </p:nvSpPr>
        <p:spPr>
          <a:xfrm>
            <a:off x="710803" y="6982778"/>
            <a:ext cx="6242209" cy="24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T Sans" panose="020B0503020203020204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Less capable for applications requiring frequent device updates or commands.</a:t>
            </a:r>
            <a:endParaRPr sz="1200" b="0" i="0" u="none" strike="noStrike" cap="none"/>
          </a:p>
        </p:txBody>
      </p:sp>
      <p:sp>
        <p:nvSpPr>
          <p:cNvPr id="189" name="Google Shape;189;p7"/>
          <p:cNvSpPr/>
          <p:nvPr/>
        </p:nvSpPr>
        <p:spPr>
          <a:xfrm>
            <a:off x="7509276" y="1396375"/>
            <a:ext cx="47061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Nunito SemiBold"/>
              <a:buNone/>
            </a:pPr>
            <a:r>
              <a:rPr lang="en-US" sz="215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NB-IoT Strengths &amp; Weaknesses</a:t>
            </a:r>
            <a:endParaRPr sz="2150" b="0" i="0" u="none" strike="noStrike" cap="none"/>
          </a:p>
        </p:txBody>
      </p:sp>
      <p:sp>
        <p:nvSpPr>
          <p:cNvPr id="190" name="Google Shape;190;p7"/>
          <p:cNvSpPr/>
          <p:nvPr/>
        </p:nvSpPr>
        <p:spPr>
          <a:xfrm>
            <a:off x="7509272" y="1838087"/>
            <a:ext cx="6593681" cy="1569958"/>
          </a:xfrm>
          <a:prstGeom prst="roundRect">
            <a:avLst>
              <a:gd name="adj" fmla="val 14608"/>
            </a:avLst>
          </a:prstGeom>
          <a:solidFill>
            <a:srgbClr val="00002E"/>
          </a:solidFill>
          <a:ln w="15225" cap="flat" cmpd="sng">
            <a:solidFill>
              <a:srgbClr val="2589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7"/>
          <p:cNvSpPr/>
          <p:nvPr/>
        </p:nvSpPr>
        <p:spPr>
          <a:xfrm>
            <a:off x="7677388" y="2006203"/>
            <a:ext cx="458629" cy="458629"/>
          </a:xfrm>
          <a:prstGeom prst="roundRect">
            <a:avLst>
              <a:gd name="adj" fmla="val 19935690"/>
            </a:avLst>
          </a:prstGeom>
          <a:solidFill>
            <a:srgbClr val="258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92" name="Google Shape;192;p7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803475" y="2132290"/>
            <a:ext cx="206335" cy="20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/>
          <p:nvPr/>
        </p:nvSpPr>
        <p:spPr>
          <a:xfrm>
            <a:off x="7677388" y="2617708"/>
            <a:ext cx="1798677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Reliability &amp; Security</a:t>
            </a:r>
            <a:endParaRPr sz="1400" b="0" i="0" u="none" strike="noStrike" cap="none"/>
          </a:p>
        </p:txBody>
      </p:sp>
      <p:sp>
        <p:nvSpPr>
          <p:cNvPr id="194" name="Google Shape;194;p7"/>
          <p:cNvSpPr/>
          <p:nvPr/>
        </p:nvSpPr>
        <p:spPr>
          <a:xfrm>
            <a:off x="7677388" y="2995374"/>
            <a:ext cx="6257449" cy="24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T Sans" panose="020B0503020203020204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Carrier-grade QoS and security protocols inherent to licensed cellular networks.</a:t>
            </a:r>
            <a:endParaRPr sz="1200" b="0" i="0" u="none" strike="noStrike" cap="none"/>
          </a:p>
        </p:txBody>
      </p:sp>
      <p:sp>
        <p:nvSpPr>
          <p:cNvPr id="195" name="Google Shape;195;p7"/>
          <p:cNvSpPr/>
          <p:nvPr/>
        </p:nvSpPr>
        <p:spPr>
          <a:xfrm>
            <a:off x="7509272" y="3560921"/>
            <a:ext cx="6593681" cy="1569958"/>
          </a:xfrm>
          <a:prstGeom prst="roundRect">
            <a:avLst>
              <a:gd name="adj" fmla="val 14608"/>
            </a:avLst>
          </a:prstGeom>
          <a:solidFill>
            <a:srgbClr val="00002E"/>
          </a:solidFill>
          <a:ln w="15225" cap="flat" cmpd="sng">
            <a:solidFill>
              <a:srgbClr val="2589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p7"/>
          <p:cNvSpPr/>
          <p:nvPr/>
        </p:nvSpPr>
        <p:spPr>
          <a:xfrm>
            <a:off x="7677388" y="3729038"/>
            <a:ext cx="458629" cy="458629"/>
          </a:xfrm>
          <a:prstGeom prst="roundRect">
            <a:avLst>
              <a:gd name="adj" fmla="val 19935690"/>
            </a:avLst>
          </a:prstGeom>
          <a:solidFill>
            <a:srgbClr val="258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97" name="Google Shape;197;p7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803475" y="3855125"/>
            <a:ext cx="206335" cy="20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/>
          <p:nvPr/>
        </p:nvSpPr>
        <p:spPr>
          <a:xfrm>
            <a:off x="7677388" y="4340543"/>
            <a:ext cx="1798677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Exceptional Coverage</a:t>
            </a:r>
            <a:endParaRPr sz="1400" b="0" i="0" u="none" strike="noStrike" cap="none"/>
          </a:p>
        </p:txBody>
      </p:sp>
      <p:sp>
        <p:nvSpPr>
          <p:cNvPr id="199" name="Google Shape;199;p7"/>
          <p:cNvSpPr/>
          <p:nvPr/>
        </p:nvSpPr>
        <p:spPr>
          <a:xfrm>
            <a:off x="7677388" y="4718209"/>
            <a:ext cx="6257449" cy="24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PT Sans" panose="020B0503020203020204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Superior link budget allows for robust signal penetration indoors and underground.</a:t>
            </a:r>
            <a:endParaRPr sz="1200" b="0" i="0" u="none" strike="noStrike" cap="none"/>
          </a:p>
        </p:txBody>
      </p:sp>
      <p:sp>
        <p:nvSpPr>
          <p:cNvPr id="200" name="Google Shape;200;p7"/>
          <p:cNvSpPr/>
          <p:nvPr/>
        </p:nvSpPr>
        <p:spPr>
          <a:xfrm>
            <a:off x="7509272" y="5302806"/>
            <a:ext cx="6593681" cy="973693"/>
          </a:xfrm>
          <a:prstGeom prst="roundRect">
            <a:avLst>
              <a:gd name="adj" fmla="val 23554"/>
            </a:avLst>
          </a:prstGeom>
          <a:solidFill>
            <a:srgbClr val="00002E">
              <a:alpha val="74901"/>
            </a:srgbClr>
          </a:solidFill>
          <a:ln w="22850" cap="flat" cmpd="sng">
            <a:solidFill>
              <a:srgbClr val="F2B4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7"/>
          <p:cNvSpPr/>
          <p:nvPr/>
        </p:nvSpPr>
        <p:spPr>
          <a:xfrm>
            <a:off x="7685008" y="5478542"/>
            <a:ext cx="1808559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Operator Dependency</a:t>
            </a:r>
            <a:endParaRPr sz="1400" b="0" i="0" u="none" strike="noStrike" cap="none"/>
          </a:p>
        </p:txBody>
      </p:sp>
      <p:sp>
        <p:nvSpPr>
          <p:cNvPr id="202" name="Google Shape;202;p7"/>
          <p:cNvSpPr/>
          <p:nvPr/>
        </p:nvSpPr>
        <p:spPr>
          <a:xfrm>
            <a:off x="7509272" y="6429375"/>
            <a:ext cx="6593700" cy="973800"/>
          </a:xfrm>
          <a:prstGeom prst="roundRect">
            <a:avLst>
              <a:gd name="adj" fmla="val 23554"/>
            </a:avLst>
          </a:prstGeom>
          <a:solidFill>
            <a:srgbClr val="00002E">
              <a:alpha val="74901"/>
            </a:srgbClr>
          </a:solidFill>
          <a:ln w="22850" cap="flat" cmpd="sng">
            <a:solidFill>
              <a:srgbClr val="D742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7"/>
          <p:cNvSpPr/>
          <p:nvPr/>
        </p:nvSpPr>
        <p:spPr>
          <a:xfrm>
            <a:off x="7685008" y="6605111"/>
            <a:ext cx="2032159" cy="22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emiBold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Higher Connectivity Cost</a:t>
            </a:r>
            <a:endParaRPr sz="1400" b="0" i="0" u="none" strike="noStrike" cap="none"/>
          </a:p>
        </p:txBody>
      </p:sp>
      <p:sp>
        <p:nvSpPr>
          <p:cNvPr id="204" name="Google Shape;204;p7"/>
          <p:cNvSpPr txBox="1"/>
          <p:nvPr/>
        </p:nvSpPr>
        <p:spPr>
          <a:xfrm>
            <a:off x="4285925" y="290025"/>
            <a:ext cx="625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unito SemiBold"/>
              <a:buNone/>
            </a:pPr>
            <a:r>
              <a:rPr lang="en-US" sz="325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</a:t>
            </a:r>
            <a:r>
              <a:rPr lang="en-US" sz="3450" b="1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dvantages and Limitations</a:t>
            </a:r>
            <a:endParaRPr sz="2400"/>
          </a:p>
        </p:txBody>
      </p:sp>
      <p:sp>
        <p:nvSpPr>
          <p:cNvPr id="205" name="Google Shape;205;p7"/>
          <p:cNvSpPr txBox="1"/>
          <p:nvPr/>
        </p:nvSpPr>
        <p:spPr>
          <a:xfrm>
            <a:off x="12215375" y="7699200"/>
            <a:ext cx="22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/>
          <p:nvPr/>
        </p:nvSpPr>
        <p:spPr>
          <a:xfrm>
            <a:off x="570428" y="280745"/>
            <a:ext cx="6177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emiBold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Real-World Applications: Where They Excel</a:t>
            </a:r>
            <a:endParaRPr sz="2400" b="0" i="0" u="none" strike="noStrike" cap="none"/>
          </a:p>
        </p:txBody>
      </p:sp>
      <p:pic>
        <p:nvPicPr>
          <p:cNvPr id="212" name="Google Shape;212;p8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0428" y="1509839"/>
            <a:ext cx="488990" cy="48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/>
          <p:nvPr/>
        </p:nvSpPr>
        <p:spPr>
          <a:xfrm>
            <a:off x="1263134" y="1696806"/>
            <a:ext cx="2590800" cy="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 SemiBo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LoRaWAN: Smart Agriculture</a:t>
            </a:r>
            <a:endParaRPr sz="1500" b="0" i="0" u="none" strike="noStrike" cap="none"/>
          </a:p>
        </p:txBody>
      </p:sp>
      <p:sp>
        <p:nvSpPr>
          <p:cNvPr id="214" name="Google Shape;214;p8"/>
          <p:cNvSpPr/>
          <p:nvPr/>
        </p:nvSpPr>
        <p:spPr>
          <a:xfrm>
            <a:off x="1263109" y="2323117"/>
            <a:ext cx="59502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PT Sans" panose="020B0503020203020204"/>
              <a:buNone/>
            </a:pPr>
            <a:r>
              <a:rPr lang="en-US" sz="12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Monitoring soil moisture, ambient temperature, and weather across vast, remote fields where cellular coverage may be sparse.</a:t>
            </a:r>
            <a:endParaRPr sz="1250" b="0" i="0" u="none" strike="noStrike" cap="none"/>
          </a:p>
        </p:txBody>
      </p:sp>
      <p:pic>
        <p:nvPicPr>
          <p:cNvPr id="215" name="Google Shape;215;p8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16998" y="929514"/>
            <a:ext cx="488990" cy="48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8"/>
          <p:cNvSpPr/>
          <p:nvPr/>
        </p:nvSpPr>
        <p:spPr>
          <a:xfrm>
            <a:off x="8109704" y="929531"/>
            <a:ext cx="2101800" cy="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 SemiBo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LoRaWAN: Smart Cities</a:t>
            </a:r>
            <a:endParaRPr sz="1500" b="0" i="0" u="none" strike="noStrike" cap="none"/>
          </a:p>
        </p:txBody>
      </p:sp>
      <p:sp>
        <p:nvSpPr>
          <p:cNvPr id="217" name="Google Shape;217;p8"/>
          <p:cNvSpPr/>
          <p:nvPr/>
        </p:nvSpPr>
        <p:spPr>
          <a:xfrm>
            <a:off x="8109704" y="1632704"/>
            <a:ext cx="5950268" cy="521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PT Sans" panose="020B0503020203020204"/>
              <a:buNone/>
            </a:pPr>
            <a:r>
              <a:rPr lang="en-US" sz="12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Non-critical applications like tracking vacant parking spots, managing waste bins, and monitoring non-essential infrastructure assets.</a:t>
            </a:r>
            <a:endParaRPr sz="1250" b="0" i="0" u="none" strike="noStrike" cap="none"/>
          </a:p>
        </p:txBody>
      </p:sp>
      <p:pic>
        <p:nvPicPr>
          <p:cNvPr id="218" name="Google Shape;218;p8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0428" y="2844528"/>
            <a:ext cx="488990" cy="48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/>
          <p:nvPr/>
        </p:nvSpPr>
        <p:spPr>
          <a:xfrm>
            <a:off x="1263134" y="2969183"/>
            <a:ext cx="2090100" cy="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 SemiBo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NB-IoT: Smart Metering</a:t>
            </a:r>
            <a:endParaRPr sz="1500" b="0" i="0" u="none" strike="noStrike" cap="none"/>
          </a:p>
        </p:txBody>
      </p:sp>
      <p:sp>
        <p:nvSpPr>
          <p:cNvPr id="220" name="Google Shape;220;p8"/>
          <p:cNvSpPr/>
          <p:nvPr/>
        </p:nvSpPr>
        <p:spPr>
          <a:xfrm>
            <a:off x="1263159" y="3488406"/>
            <a:ext cx="59502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PT Sans" panose="020B0503020203020204"/>
              <a:buNone/>
            </a:pPr>
            <a:r>
              <a:rPr lang="en-US" sz="12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Automated meter reading for utilities (water, gas, electricity) often located in basements or cabinets requiring deep penetration.</a:t>
            </a:r>
            <a:endParaRPr sz="1250" b="0" i="0" u="none" strike="noStrike" cap="none"/>
          </a:p>
        </p:txBody>
      </p:sp>
      <p:pic>
        <p:nvPicPr>
          <p:cNvPr id="221" name="Google Shape;221;p8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416998" y="2323116"/>
            <a:ext cx="488990" cy="48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/>
          <p:nvPr/>
        </p:nvSpPr>
        <p:spPr>
          <a:xfrm>
            <a:off x="8109704" y="2323133"/>
            <a:ext cx="2364600" cy="2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unito SemiBold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NB-IoT: Industrial Logistics</a:t>
            </a:r>
            <a:endParaRPr sz="1500" b="0" i="0" u="none" strike="noStrike" cap="none"/>
          </a:p>
        </p:txBody>
      </p:sp>
      <p:sp>
        <p:nvSpPr>
          <p:cNvPr id="223" name="Google Shape;223;p8"/>
          <p:cNvSpPr/>
          <p:nvPr/>
        </p:nvSpPr>
        <p:spPr>
          <a:xfrm>
            <a:off x="8109704" y="2955131"/>
            <a:ext cx="59502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PT Sans" panose="020B0503020203020204"/>
              <a:buNone/>
            </a:pPr>
            <a:r>
              <a:rPr lang="en-US" sz="12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Real-time tracking of high-value goods, containers, and machinery, leveraging the reliable QoS of licensed networks.</a:t>
            </a:r>
            <a:endParaRPr sz="1250" b="0" i="0" u="none" strike="noStrike" cap="none"/>
          </a:p>
        </p:txBody>
      </p:sp>
      <p:pic>
        <p:nvPicPr>
          <p:cNvPr id="224" name="Google Shape;224;p8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8050" y="4181100"/>
            <a:ext cx="4404476" cy="39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8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12900" y="4181100"/>
            <a:ext cx="4404476" cy="39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47750" y="4181100"/>
            <a:ext cx="4404476" cy="399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"/>
          <p:cNvSpPr/>
          <p:nvPr/>
        </p:nvSpPr>
        <p:spPr>
          <a:xfrm>
            <a:off x="837724" y="1326713"/>
            <a:ext cx="6877407" cy="56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emiBold"/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The Future Landscape of LPWAN</a:t>
            </a:r>
            <a:endParaRPr sz="3500" b="0" i="0" u="none" strike="noStrike" cap="none"/>
          </a:p>
        </p:txBody>
      </p:sp>
      <p:sp>
        <p:nvSpPr>
          <p:cNvPr id="233" name="Google Shape;233;p9"/>
          <p:cNvSpPr/>
          <p:nvPr/>
        </p:nvSpPr>
        <p:spPr>
          <a:xfrm>
            <a:off x="1753195" y="343042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5G Integration</a:t>
            </a:r>
            <a:endParaRPr sz="2200" b="0" i="0" u="none" strike="noStrike" cap="none"/>
          </a:p>
        </p:txBody>
      </p:sp>
      <p:sp>
        <p:nvSpPr>
          <p:cNvPr id="234" name="Google Shape;234;p9"/>
          <p:cNvSpPr/>
          <p:nvPr/>
        </p:nvSpPr>
        <p:spPr>
          <a:xfrm>
            <a:off x="837724" y="3925967"/>
            <a:ext cx="3731657" cy="191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Cellular LPWAN (NB-IoT and its successor LTE-M) will be integrated into the 5G core network for enhanced latency and massive capacity.</a:t>
            </a:r>
            <a:endParaRPr sz="1850" b="0" i="0" u="none" strike="noStrike" cap="none"/>
          </a:p>
        </p:txBody>
      </p:sp>
      <p:pic>
        <p:nvPicPr>
          <p:cNvPr id="235" name="Google Shape;235;p9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048131" y="2368748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72720" y="4183856"/>
            <a:ext cx="358140" cy="35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9"/>
          <p:cNvSpPr/>
          <p:nvPr/>
        </p:nvSpPr>
        <p:spPr>
          <a:xfrm>
            <a:off x="10061019" y="362200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Hybrid Deployments</a:t>
            </a:r>
            <a:endParaRPr sz="2200" b="0" i="0" u="none" strike="noStrike" cap="none"/>
          </a:p>
        </p:txBody>
      </p:sp>
      <p:sp>
        <p:nvSpPr>
          <p:cNvPr id="238" name="Google Shape;238;p9"/>
          <p:cNvSpPr/>
          <p:nvPr/>
        </p:nvSpPr>
        <p:spPr>
          <a:xfrm>
            <a:off x="10061019" y="4117538"/>
            <a:ext cx="3731657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 panose="020B0503020203020204"/>
              <a:buNone/>
            </a:pPr>
            <a:r>
              <a:rPr lang="en-US" sz="1850" b="0" i="0" u="none" strike="noStrike" cap="none">
                <a:solidFill>
                  <a:srgbClr val="FFFFFF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rPr>
              <a:t>Rise of networks combining the localized flexibility of LoRaWAN with the global reliability of NB-IoT to optimize coverage and cost.</a:t>
            </a:r>
            <a:endParaRPr sz="1850" b="0" i="0" u="none" strike="noStrike" cap="none"/>
          </a:p>
        </p:txBody>
      </p:sp>
      <p:pic>
        <p:nvPicPr>
          <p:cNvPr id="239" name="Google Shape;239;p9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48131" y="2368748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99421" y="4729520"/>
            <a:ext cx="358140" cy="35814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9"/>
          <p:cNvSpPr txBox="1"/>
          <p:nvPr/>
        </p:nvSpPr>
        <p:spPr>
          <a:xfrm>
            <a:off x="12348000" y="7552500"/>
            <a:ext cx="2282400" cy="6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4964</Words>
  <Application>WPS Presentation</Application>
  <PresentationFormat/>
  <Paragraphs>183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SimSun</vt:lpstr>
      <vt:lpstr>Wingdings</vt:lpstr>
      <vt:lpstr>Arial</vt:lpstr>
      <vt:lpstr>Calibri</vt:lpstr>
      <vt:lpstr>Nunito SemiBold</vt:lpstr>
      <vt:lpstr>PT Sans</vt:lpstr>
      <vt:lpstr>Microsoft YaHei</vt:lpstr>
      <vt:lpstr>Arial Unicode MS</vt:lpstr>
      <vt:lpstr>Arial Black</vt:lpstr>
      <vt:lpstr>Bahnschrift</vt:lpstr>
      <vt:lpstr>Bahnschrift Light</vt:lpstr>
      <vt:lpstr>Bahnschrift Light Condensed</vt:lpstr>
      <vt:lpstr>Bahnschrift SemiLight Condensed</vt:lpstr>
      <vt:lpstr>Calibri</vt:lpstr>
      <vt:lpstr>Bahnschrift Light SemiCondensed</vt:lpstr>
      <vt:lpstr>Bahnschrift SemiBold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Abdur Rahman Bijoy</cp:lastModifiedBy>
  <cp:revision>1</cp:revision>
  <dcterms:created xsi:type="dcterms:W3CDTF">2025-10-31T15:01:17Z</dcterms:created>
  <dcterms:modified xsi:type="dcterms:W3CDTF">2025-10-31T15:01:18Z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43F36ADA42C340999FD433881589DFDD_12</vt:lpwstr>
  </property>
  <property fmtid="{D5CDD505-2E9C-101B-9397-08002B2CF9AE}" pid="3" name="KSOProductBuildVer">
    <vt:lpwstr>1033-12.2.0.23131</vt:lpwstr>
  </property>
</Properties>
</file>